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49" r:id="rId2"/>
    <p:sldId id="257" r:id="rId3"/>
    <p:sldId id="547" r:id="rId4"/>
    <p:sldId id="260" r:id="rId5"/>
    <p:sldId id="545" r:id="rId6"/>
    <p:sldId id="546" r:id="rId7"/>
    <p:sldId id="261" r:id="rId8"/>
    <p:sldId id="541" r:id="rId9"/>
    <p:sldId id="350" r:id="rId10"/>
    <p:sldId id="543" r:id="rId11"/>
    <p:sldId id="548" r:id="rId12"/>
    <p:sldId id="54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D17DC-63CE-4FBD-BC46-9DDF7CF13B2E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17A5A-5018-4BF5-8663-41E4AC49FF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25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627ec11d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627ec11d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Hi everyone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Today I introduce a globally consistent assessment of coastal eutrophication in Google Earth Engine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4bb14408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4bb14408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Here, we introduce the global eutrophication watch, a planetary scale tool of coastal eutrophication.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tool detects symptoms of eutrophication using satellite-derived CHL time series.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It detects trends and levels of CHL and associate them with eutrophication potential.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Here, D is associated with decreasing trends, N no trend and I increasing trends.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 is high CHL and L low CHL based on a given threshold.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4bb1440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4bb1440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This is the screenshot shows the GEE-based GEW. The app can be accessed using the link on top.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 the left we have the app’s control panel where users can select the dataset for assessment, the period of assessment and the CHL threshold.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the middle we have the assessment map and on the right the time series of a select point in the map and the six colour classes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5B8AEF-56D8-0742-AA27-DE93340586B2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192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B1FAF-9E3B-41C5-BA6B-A11B45AF9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D8F709-42E6-4ECD-8527-B55456A3D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ACD51-7364-4C84-BE9F-C41A951AF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9B48E-7660-4730-A7CD-07DF57732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AB392-61F8-4BAB-A99A-DC2AABEBC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230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5EFAF-7BB8-4A15-ACB5-73FE9E88D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5F2078-D4F7-4CD2-AA1B-6695D5BE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DECC6-2977-473C-9564-B7B82619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A0175-6082-4C64-852F-C6B25D73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2E21E-FBF6-4B41-9C54-68F65F30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151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72937-DB97-4F70-8705-829F56BAD2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6F267-28B0-4091-8C72-71D5D2C8A1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FE8F2-FB8D-4B14-93CE-3D6044F7F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3175-80FC-4BBE-9652-44B8A9F2D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F22FF-50FA-4C00-91E5-496EABDC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979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 - Header 1 + subhead">
  <p:cSld name="02 - Header 1 + subhead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476900" y="727867"/>
            <a:ext cx="11238800" cy="3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200"/>
              <a:buNone/>
              <a:defRPr sz="1600">
                <a:solidFill>
                  <a:srgbClr val="80868B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ctrTitle"/>
          </p:nvPr>
        </p:nvSpPr>
        <p:spPr>
          <a:xfrm>
            <a:off x="476900" y="0"/>
            <a:ext cx="11238800" cy="9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800"/>
              <a:buNone/>
              <a:defRPr sz="2400">
                <a:solidFill>
                  <a:srgbClr val="3C40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8324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76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51314-5555-4A65-8606-F61001368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429A-8875-4B18-B527-964937BB0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82B6E-8B58-448E-83F7-1D8E9DAF2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7061E-AE20-45DC-86BE-651CBC09C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66FC-A610-4DF5-8BEA-9AF64325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F026C-D0CB-4DBE-97E6-79281738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489B9-5788-4B35-A387-C787049E7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FCB5D-4F94-4DCC-89CF-6D36C58C0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E527-C2E9-462B-99C8-F6F45C01F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EB5FF-7C26-49B0-A22F-83593423B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5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6C4DB-DAF3-442D-B0F9-81030BC2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A061D-FC19-4DC6-971F-CD8C4794D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3BB7B-753F-4365-B798-BDFBA4619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FDC6-A91E-46F5-A5A6-8F0A5D6B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73692-61E0-4E39-B098-2035116A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FD699-6380-46B9-AF1B-4B936D21C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10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81D1-31A4-422C-A3C3-7FF1164B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711E5-E496-47E4-9BEC-37FF4489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77C022-C106-4068-9480-C6B676F65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99097-AD8D-4898-AC2D-6723CCD033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C247-0569-4D7B-A70C-3790E8983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A77D-B088-4B83-BEBE-347E2900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D0BD5-A94B-4F85-8E73-B9EE56E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C4A42-E77B-4894-A2D4-B752ACC9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30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5083-4819-4A39-A5AE-DE909B8FA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69AED9-63F3-4ACC-A6DD-E7438E96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278D25-7854-4B05-9242-7ACB1F53C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146ACA-4CDF-4BF1-9232-FE3F00C8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050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0C8D14-C398-4FCF-A72D-89C8601E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0C404-E6C3-4890-B419-C2F5D604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CFE24E-08A2-4BD8-A718-1AB874F39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87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C2A59-A0D0-4460-A953-F4DD3BDD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52A5-7806-4892-B5E0-B2C66D863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F3624-60C0-49A2-88FE-8DBA8FC79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FC601-025A-436C-9AA6-F352FB45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D4029-8640-4A89-8D72-42EDEE52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BDEEE-8E7F-4EFE-9C0C-B3C526269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67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FE3A-CF33-4A7C-A6C5-EE8D26865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CB7E82-3542-476F-B830-649406306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ABB4B8-2E9D-4198-9C31-6C9CEFCD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8F478-58B9-4555-8677-6C36C355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FE4CA-C84E-4602-9BB3-019EE9EE4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2A347-80E2-4C09-91CE-64725746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76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1C0A06-8AE4-4BA8-BFB0-48FB2F74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CE0EF-FDCE-4323-A4F9-FF1C812EB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B6C-15DF-49CB-BF1C-9C4CA8C6CB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87707-A898-400F-B3EF-D0F5EACBF1EA}" type="datetimeFigureOut">
              <a:rPr lang="en-GB" smtClean="0"/>
              <a:t>02/12/2021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D397C-ED43-467B-B693-F477D79CDA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70A2-20A0-4004-99D9-DA30A2FD8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E0759-4E9F-4366-A4F2-A3E385D93B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9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a93ee099b1a13cc298227bc4f7e2b81d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utrophicationwatch.users.earthengine.app/view/global-eutrophication-watch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CBD2-5BA4-426E-BF31-EA47E51AF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253" y="1898660"/>
            <a:ext cx="10515600" cy="4692531"/>
          </a:xfrm>
        </p:spPr>
        <p:txBody>
          <a:bodyPr>
            <a:normAutofit/>
          </a:bodyPr>
          <a:lstStyle/>
          <a:p>
            <a:pPr>
              <a:spcBef>
                <a:spcPts val="5400"/>
              </a:spcBef>
            </a:pPr>
            <a:r>
              <a:rPr lang="en-US" sz="54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5</a:t>
            </a:r>
            <a:r>
              <a:rPr lang="en-US" sz="5400" baseline="300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</a:t>
            </a:r>
            <a:r>
              <a:rPr lang="en-US" sz="5400" dirty="0">
                <a:solidFill>
                  <a:srgbClr val="4343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NOWPAP Remote Sensing Training Course 2021</a:t>
            </a:r>
          </a:p>
          <a:p>
            <a:pPr>
              <a:spcBef>
                <a:spcPts val="5400"/>
              </a:spcBef>
            </a:pPr>
            <a:r>
              <a:rPr lang="en-GB" sz="5400" b="1" dirty="0">
                <a:solidFill>
                  <a:srgbClr val="434343"/>
                </a:solidFill>
                <a:latin typeface="Google Sans Medium"/>
              </a:rPr>
              <a:t>Webinar</a:t>
            </a:r>
            <a:r>
              <a:rPr lang="en-GB" sz="5400" b="1" dirty="0"/>
              <a:t> 2</a:t>
            </a:r>
            <a:r>
              <a:rPr lang="en-GB" sz="5400" dirty="0"/>
              <a:t>: </a:t>
            </a:r>
            <a:r>
              <a:rPr lang="en-US" sz="5400" dirty="0"/>
              <a:t>Monitoring and Assessment of Water Quality by Ocean Color Remote Sensing</a:t>
            </a:r>
            <a:endParaRPr lang="en-GB" sz="5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BDDC0-9B27-49E0-AFF2-8773AD76A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7" y="266809"/>
            <a:ext cx="10721493" cy="12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6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B98B66-99F4-1141-87BB-AC5F0F16E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365125"/>
            <a:ext cx="11458900" cy="1325563"/>
          </a:xfrm>
        </p:spPr>
        <p:txBody>
          <a:bodyPr>
            <a:normAutofit/>
          </a:bodyPr>
          <a:lstStyle/>
          <a:p>
            <a:r>
              <a:rPr lang="en-US" altLang="ja-JP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efforts to improve satellite derived CHL</a:t>
            </a:r>
            <a:endParaRPr lang="ja-JP" altLang="en-US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E80A02-0293-E347-8542-D4AE1EF2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4572"/>
            <a:ext cx="6160723" cy="420732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3B094F3-3F84-374A-B362-E8DE3E744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23" y="2155636"/>
            <a:ext cx="5421677" cy="406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2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B0F8-9C25-4781-A0C6-7ADD21A0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224696"/>
            <a:ext cx="11250203" cy="782172"/>
          </a:xfrm>
        </p:spPr>
        <p:txBody>
          <a:bodyPr>
            <a:normAutofit/>
          </a:bodyPr>
          <a:lstStyle/>
          <a:p>
            <a:r>
              <a:rPr lang="en-US" altLang="ja-JP" sz="40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Satellite-derived CHL in the NOWPAP</a:t>
            </a:r>
            <a:endParaRPr lang="en-GB" sz="40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EF8771CF-978C-4577-AA7B-7EF95F7DE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1"/>
          <a:stretch/>
        </p:blipFill>
        <p:spPr>
          <a:xfrm>
            <a:off x="838200" y="1697199"/>
            <a:ext cx="10288605" cy="49861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7A33270-ABF3-416E-917E-FCD7BC0F2ECD}"/>
              </a:ext>
            </a:extLst>
          </p:cNvPr>
          <p:cNvSpPr/>
          <p:nvPr/>
        </p:nvSpPr>
        <p:spPr>
          <a:xfrm rot="2842447">
            <a:off x="8174676" y="2762801"/>
            <a:ext cx="769519" cy="124373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603DA63-3AFD-43CC-8D88-EFF63DBD742B}"/>
              </a:ext>
            </a:extLst>
          </p:cNvPr>
          <p:cNvSpPr/>
          <p:nvPr/>
        </p:nvSpPr>
        <p:spPr>
          <a:xfrm rot="2842447">
            <a:off x="3431441" y="2668433"/>
            <a:ext cx="769519" cy="124373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3C32BC-09B2-4575-84DD-DC4352FC59EC}"/>
              </a:ext>
            </a:extLst>
          </p:cNvPr>
          <p:cNvSpPr txBox="1"/>
          <p:nvPr/>
        </p:nvSpPr>
        <p:spPr>
          <a:xfrm>
            <a:off x="706876" y="1078788"/>
            <a:ext cx="104199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Highlights improving water quality with decreasing CHL trends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98610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70C9F9-BB99-394B-96A6-B908F578E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50" y="119523"/>
            <a:ext cx="11787350" cy="763600"/>
          </a:xfrm>
        </p:spPr>
        <p:txBody>
          <a:bodyPr>
            <a:normAutofit/>
          </a:bodyPr>
          <a:lstStyle/>
          <a:p>
            <a:r>
              <a:rPr lang="en-US" altLang="ja-JP" sz="3600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SGLI data ingesting in Google Earth Engine</a:t>
            </a:r>
            <a:endParaRPr lang="ja-JP" altLang="en-US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9934511-3370-C74D-AD57-E1D9CC6F0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50" y="1045172"/>
            <a:ext cx="10628151" cy="5612947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0F9E20-5B2A-E749-BAB7-48FAE9FFF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950" y="3828743"/>
            <a:ext cx="10628151" cy="2829375"/>
          </a:xfrm>
          <a:solidFill>
            <a:schemeClr val="lt1">
              <a:alpha val="72000"/>
            </a:schemeClr>
          </a:solidFill>
        </p:spPr>
        <p:txBody>
          <a:bodyPr/>
          <a:lstStyle/>
          <a:p>
            <a:r>
              <a:rPr lang="en-US" altLang="ja-JP" b="1" dirty="0"/>
              <a:t>Ingested SGLI level 2 mapped CHL data from EORC </a:t>
            </a:r>
            <a:r>
              <a:rPr lang="en-US" altLang="ja-JP" dirty="0"/>
              <a:t>(</a:t>
            </a:r>
            <a:r>
              <a:rPr lang="en-US" altLang="ja-JP" dirty="0">
                <a:hlinkClick r:id="rId3"/>
              </a:rPr>
              <a:t>https://code.earthengine.google.com/a93ee099b1a13cc298227bc4f7e2b81d</a:t>
            </a:r>
            <a:r>
              <a:rPr lang="en-US" altLang="ja-JP" dirty="0"/>
              <a:t>)</a:t>
            </a:r>
          </a:p>
          <a:p>
            <a:r>
              <a:rPr lang="en-US" altLang="ja-JP" b="1" dirty="0"/>
              <a:t>Ingestion of SGLI level 2 swath data tested by NPEC</a:t>
            </a:r>
          </a:p>
          <a:p>
            <a:r>
              <a:rPr lang="en-US" altLang="ja-JP" b="1" dirty="0"/>
              <a:t>Ingestion of SGLI level 2 swath data to be done by the Google soon</a:t>
            </a:r>
          </a:p>
        </p:txBody>
      </p:sp>
    </p:spTree>
    <p:extLst>
      <p:ext uri="{BB962C8B-B14F-4D97-AF65-F5344CB8AC3E}">
        <p14:creationId xmlns:p14="http://schemas.microsoft.com/office/powerpoint/2010/main" val="350715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/>
          <p:nvPr/>
        </p:nvSpPr>
        <p:spPr>
          <a:xfrm>
            <a:off x="0" y="5967"/>
            <a:ext cx="52800" cy="6858000"/>
          </a:xfrm>
          <a:prstGeom prst="rect">
            <a:avLst/>
          </a:prstGeom>
          <a:solidFill>
            <a:srgbClr val="A8DAB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Google Shape;134;p30"/>
          <p:cNvSpPr txBox="1"/>
          <p:nvPr/>
        </p:nvSpPr>
        <p:spPr>
          <a:xfrm>
            <a:off x="1342028" y="5112860"/>
            <a:ext cx="9508152" cy="79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Eligio Maure</a:t>
            </a:r>
            <a:endParaRPr sz="2667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sz="2667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Northwest Pacific Region Environmental Cooperation Center</a:t>
            </a:r>
            <a:endParaRPr sz="2667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449867" y="329200"/>
            <a:ext cx="40348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endParaRPr sz="1333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D72019B-736D-47F7-8A31-926DA748C3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67" y="4992481"/>
            <a:ext cx="801402" cy="830468"/>
          </a:xfrm>
          <a:prstGeom prst="rect">
            <a:avLst/>
          </a:prstGeom>
        </p:spPr>
      </p:pic>
      <p:pic>
        <p:nvPicPr>
          <p:cNvPr id="8" name="図 21">
            <a:extLst>
              <a:ext uri="{FF2B5EF4-FFF2-40B4-BE49-F238E27FC236}">
                <a16:creationId xmlns:a16="http://schemas.microsoft.com/office/drawing/2014/main" id="{D17C2E7B-0FBD-4013-93B2-9A0BE31E6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69" y="432413"/>
            <a:ext cx="11479366" cy="3725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83"/>
    </mc:Choice>
    <mc:Fallback xmlns="">
      <p:transition spd="slow" advTm="8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83DC-A237-45F5-B67F-F4BEA25D1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74" y="68459"/>
            <a:ext cx="11572046" cy="816602"/>
          </a:xfrm>
        </p:spPr>
        <p:txBody>
          <a:bodyPr>
            <a:normAutofit/>
          </a:bodyPr>
          <a:lstStyle/>
          <a:p>
            <a:r>
              <a:rPr lang="en-GB" b="1" dirty="0">
                <a:latin typeface="Google Sans"/>
                <a:ea typeface="Google Sans"/>
                <a:cs typeface="Google Sans"/>
                <a:sym typeface="Google Sans"/>
              </a:rPr>
              <a:t>Coastal Eutrophication</a:t>
            </a:r>
            <a:endParaRPr lang="en-GB" dirty="0"/>
          </a:p>
        </p:txBody>
      </p:sp>
      <p:sp>
        <p:nvSpPr>
          <p:cNvPr id="4" name="Google Shape;140;p31">
            <a:extLst>
              <a:ext uri="{FF2B5EF4-FFF2-40B4-BE49-F238E27FC236}">
                <a16:creationId xmlns:a16="http://schemas.microsoft.com/office/drawing/2014/main" id="{600BF601-A06E-4BF0-A1CB-7F69E65A737D}"/>
              </a:ext>
            </a:extLst>
          </p:cNvPr>
          <p:cNvSpPr txBox="1">
            <a:spLocks/>
          </p:cNvSpPr>
          <p:nvPr/>
        </p:nvSpPr>
        <p:spPr>
          <a:xfrm>
            <a:off x="-82401" y="1662571"/>
            <a:ext cx="8429100" cy="684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en-GB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2AD7431D-4ED3-486A-A604-D27EB66570BF}"/>
              </a:ext>
            </a:extLst>
          </p:cNvPr>
          <p:cNvSpPr txBox="1"/>
          <p:nvPr/>
        </p:nvSpPr>
        <p:spPr>
          <a:xfrm>
            <a:off x="305374" y="674798"/>
            <a:ext cx="11572046" cy="573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Also known as cultural eutrophication: accelerated degradation  of coastal ecosystems associated with increasing anthropogenic nutrient loading.</a:t>
            </a:r>
            <a:endParaRPr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" name="Google Shape;143;p31">
            <a:extLst>
              <a:ext uri="{FF2B5EF4-FFF2-40B4-BE49-F238E27FC236}">
                <a16:creationId xmlns:a16="http://schemas.microsoft.com/office/drawing/2014/main" id="{0ADF6A3D-D043-4986-BFED-EDD599B4DBE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 b="47126"/>
          <a:stretch/>
        </p:blipFill>
        <p:spPr>
          <a:xfrm>
            <a:off x="370807" y="1701664"/>
            <a:ext cx="7897912" cy="49338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3C9D50-434F-4D94-8C3C-E363DD257936}"/>
              </a:ext>
            </a:extLst>
          </p:cNvPr>
          <p:cNvSpPr txBox="1"/>
          <p:nvPr/>
        </p:nvSpPr>
        <p:spPr>
          <a:xfrm>
            <a:off x="8346700" y="1298871"/>
            <a:ext cx="374098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High Nutrients loads (</a:t>
            </a:r>
            <a:r>
              <a:rPr lang="en-GB" sz="2400" b="1" dirty="0"/>
              <a:t>industrial &amp; household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Red Tide (</a:t>
            </a:r>
            <a:r>
              <a:rPr lang="en-GB" sz="2400" b="1" dirty="0"/>
              <a:t>Harmful Algal Blooms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Low Bottom Oxygen (</a:t>
            </a:r>
            <a:r>
              <a:rPr lang="en-GB" sz="2400" b="1" dirty="0"/>
              <a:t>Hypoxia and anoxia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Low Transparency (</a:t>
            </a:r>
            <a:r>
              <a:rPr lang="en-GB" sz="2400" b="1" dirty="0"/>
              <a:t>Less submerged vegetation</a:t>
            </a:r>
            <a:r>
              <a:rPr lang="en-GB" sz="2400" dirty="0"/>
              <a:t>)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Global Coastal Problem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SDG 14.1.1a: (</a:t>
            </a:r>
            <a:r>
              <a:rPr lang="en-GB" sz="2400" b="1" dirty="0"/>
              <a:t>Index of coastal eutrophication</a:t>
            </a:r>
            <a:r>
              <a:rPr lang="en-GB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6445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ctrTitle"/>
          </p:nvPr>
        </p:nvSpPr>
        <p:spPr>
          <a:xfrm>
            <a:off x="476900" y="0"/>
            <a:ext cx="6755750" cy="91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</a:t>
            </a:r>
            <a:endParaRPr sz="4400" b="1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32"/>
          <p:cNvSpPr txBox="1"/>
          <p:nvPr/>
        </p:nvSpPr>
        <p:spPr>
          <a:xfrm>
            <a:off x="481812" y="756898"/>
            <a:ext cx="5679385" cy="49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 planetary scale tool for eutrophication assessment</a:t>
            </a:r>
            <a:endParaRPr sz="16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7502564" y="5384144"/>
            <a:ext cx="4602800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 potential waters: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HD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,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HN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</a:t>
            </a:r>
            <a:endParaRPr sz="16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algn="r">
              <a:lnSpc>
                <a:spcPct val="115000"/>
              </a:lnSpc>
            </a:pP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potential waters: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HI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and </a:t>
            </a:r>
            <a:r>
              <a:rPr lang="en" sz="16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LI</a:t>
            </a:r>
            <a:endParaRPr sz="16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476899" y="1289234"/>
            <a:ext cx="1162846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6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Global Eutrophication Watch</a:t>
            </a:r>
            <a:r>
              <a:rPr lang="en-GB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a 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Google Earth Engine tool for coastal eutrophication assessment using the </a:t>
            </a:r>
            <a:r>
              <a:rPr lang="en" sz="1600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NEAT</a:t>
            </a:r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methodology</a:t>
            </a:r>
            <a:endParaRPr sz="16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sz="16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It detect symptoms of coastal eutrophication using only satellite-derived chlorophyll-a (CHL) concentration</a:t>
            </a:r>
            <a:endParaRPr sz="16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32"/>
          <p:cNvSpPr txBox="1"/>
          <p:nvPr/>
        </p:nvSpPr>
        <p:spPr>
          <a:xfrm>
            <a:off x="86636" y="6057821"/>
            <a:ext cx="7425097" cy="80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NOWPAP</a:t>
            </a:r>
            <a:r>
              <a:rPr lang="en-US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Northwest Pacific Action Plan</a:t>
            </a:r>
            <a:endParaRPr lang="en-US" dirty="0"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NEAT</a:t>
            </a:r>
            <a:r>
              <a:rPr lang="en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: NOWPAP Eutrophication Assessment Tool (</a:t>
            </a:r>
            <a:r>
              <a:rPr lang="en" b="1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Terauchi et al. 2014, 2018</a:t>
            </a:r>
            <a:r>
              <a:rPr lang="en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  <a:endParaRPr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8" y="2302133"/>
            <a:ext cx="1742133" cy="36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334" y="3437534"/>
            <a:ext cx="640799" cy="50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497C492-EBAA-4A6A-B77E-ACD1C0B81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03" y="2363303"/>
            <a:ext cx="9523796" cy="29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56"/>
    </mc:Choice>
    <mc:Fallback xmlns="">
      <p:transition spd="slow" advTm="4065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CF2E-133D-4F04-92CE-790AAEBC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5" y="91482"/>
            <a:ext cx="11173284" cy="808248"/>
          </a:xfrm>
        </p:spPr>
        <p:txBody>
          <a:bodyPr>
            <a:normAutofit/>
          </a:bodyPr>
          <a:lstStyle/>
          <a:p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Watch: Trend in Annual CHL Max</a:t>
            </a:r>
            <a:endParaRPr lang="en-GB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E38E230-2E13-4C8A-A460-96626F41C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151" y="800489"/>
            <a:ext cx="11282491" cy="49541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AC831F-6772-488A-AC95-B3C0813D35E5}"/>
              </a:ext>
            </a:extLst>
          </p:cNvPr>
          <p:cNvSpPr txBox="1"/>
          <p:nvPr/>
        </p:nvSpPr>
        <p:spPr>
          <a:xfrm>
            <a:off x="519524" y="5977754"/>
            <a:ext cx="11353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666666"/>
                </a:solidFill>
                <a:latin typeface="Google Sans"/>
              </a:rPr>
              <a:t>Global assessment</a:t>
            </a:r>
            <a:r>
              <a:rPr lang="en-GB" sz="2000" dirty="0">
                <a:solidFill>
                  <a:srgbClr val="666666"/>
                </a:solidFill>
                <a:latin typeface="Google Sans"/>
              </a:rPr>
              <a:t>: MODIS-Aqua CHL data with 4 km spatial resolution</a:t>
            </a:r>
          </a:p>
          <a:p>
            <a:r>
              <a:rPr lang="en-GB" sz="2000" b="1" dirty="0">
                <a:solidFill>
                  <a:srgbClr val="666666"/>
                </a:solidFill>
                <a:latin typeface="Google Sans"/>
              </a:rPr>
              <a:t>NOWPAP region</a:t>
            </a:r>
            <a:r>
              <a:rPr lang="en-GB" sz="2000" dirty="0">
                <a:solidFill>
                  <a:srgbClr val="666666"/>
                </a:solidFill>
                <a:latin typeface="Google Sans"/>
              </a:rPr>
              <a:t>: combined above three sensors at 1 km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144135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ACF2E-133D-4F04-92CE-790AAEBC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55" y="91482"/>
            <a:ext cx="11173284" cy="808248"/>
          </a:xfrm>
        </p:spPr>
        <p:txBody>
          <a:bodyPr>
            <a:normAutofit/>
          </a:bodyPr>
          <a:lstStyle/>
          <a:p>
            <a:r>
              <a:rPr lang="en" sz="3600" b="1" dirty="0">
                <a:latin typeface="Google Sans"/>
                <a:ea typeface="Google Sans"/>
                <a:cs typeface="Google Sans"/>
                <a:sym typeface="Google Sans"/>
              </a:rPr>
              <a:t>Global Eutrophication Watch: 3-year Mean CHL</a:t>
            </a:r>
            <a:endParaRPr lang="en-GB" sz="3600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D186DB-C7C2-4FF9-BF06-DF7D2BB74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55" y="808571"/>
            <a:ext cx="11603478" cy="4056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915114-2B22-4087-BA5C-46289EB64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267" y="4865391"/>
            <a:ext cx="8767482" cy="190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4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512"/>
            <a:ext cx="8686528" cy="534187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/>
        </p:nvSpPr>
        <p:spPr>
          <a:xfrm>
            <a:off x="0" y="6203035"/>
            <a:ext cx="8184800" cy="4924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>
                <a:latin typeface="Google Sans"/>
                <a:ea typeface="Google Sans"/>
                <a:cs typeface="Google Sans"/>
                <a:sym typeface="Google Sans"/>
              </a:rPr>
              <a:t>EE App: </a:t>
            </a:r>
            <a:r>
              <a:rPr lang="en" sz="1400" u="sng" dirty="0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https://eutrophicationwatch.users.earthengine.app/view/global-eutrophication-watch</a:t>
            </a:r>
            <a:r>
              <a:rPr lang="en" sz="1400" dirty="0"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400" dirty="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31ADC7-0ABE-45B1-BC0A-6800B7259621}"/>
              </a:ext>
            </a:extLst>
          </p:cNvPr>
          <p:cNvSpPr/>
          <p:nvPr/>
        </p:nvSpPr>
        <p:spPr>
          <a:xfrm>
            <a:off x="1515851" y="211757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C4B2D6-CC97-417D-B0E7-DFFB6E12A0DE}"/>
              </a:ext>
            </a:extLst>
          </p:cNvPr>
          <p:cNvSpPr/>
          <p:nvPr/>
        </p:nvSpPr>
        <p:spPr>
          <a:xfrm>
            <a:off x="1515851" y="3325636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A498F2-106B-4C44-B3B4-7BC2A3352160}"/>
              </a:ext>
            </a:extLst>
          </p:cNvPr>
          <p:cNvSpPr/>
          <p:nvPr/>
        </p:nvSpPr>
        <p:spPr>
          <a:xfrm>
            <a:off x="1515851" y="4610305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7807-BFF0-4CDB-A388-B08586CC62C9}"/>
              </a:ext>
            </a:extLst>
          </p:cNvPr>
          <p:cNvSpPr txBox="1"/>
          <p:nvPr/>
        </p:nvSpPr>
        <p:spPr>
          <a:xfrm>
            <a:off x="51342" y="162563"/>
            <a:ext cx="119140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3C4043"/>
                </a:solidFill>
                <a:latin typeface="Google Sans"/>
                <a:sym typeface="Google Sans"/>
              </a:rPr>
              <a:t>The Global Eutrophication Watch App: Global Assessment</a:t>
            </a:r>
            <a:endParaRPr lang="en-GB" sz="3600" b="1" dirty="0">
              <a:solidFill>
                <a:srgbClr val="3C4043"/>
              </a:solidFill>
              <a:latin typeface="Google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C832C-96C1-4F89-94D8-807F8BC0CB9F}"/>
              </a:ext>
            </a:extLst>
          </p:cNvPr>
          <p:cNvSpPr txBox="1"/>
          <p:nvPr/>
        </p:nvSpPr>
        <p:spPr>
          <a:xfrm>
            <a:off x="8867724" y="938853"/>
            <a:ext cx="309771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Fields in the App</a:t>
            </a:r>
          </a:p>
          <a:p>
            <a:endParaRPr lang="en-GB" sz="1800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Specification of dataset for eutrophication assessment 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Definition of assessment interval for trend detection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Definition of chlorophyll (CHL) level parameters (CHL threshold)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assessment map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Time series of a select point on the map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Assessment colour codes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82200AF-700A-4942-99D6-FA3E4C7537DA}"/>
              </a:ext>
            </a:extLst>
          </p:cNvPr>
          <p:cNvSpPr/>
          <p:nvPr/>
        </p:nvSpPr>
        <p:spPr>
          <a:xfrm>
            <a:off x="4044716" y="444105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2351A-C140-4AD9-8F76-C92768B24214}"/>
              </a:ext>
            </a:extLst>
          </p:cNvPr>
          <p:cNvSpPr/>
          <p:nvPr/>
        </p:nvSpPr>
        <p:spPr>
          <a:xfrm>
            <a:off x="8342845" y="2284644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E2E9792-048D-4C2C-9742-7181A9AB3BE7}"/>
              </a:ext>
            </a:extLst>
          </p:cNvPr>
          <p:cNvSpPr/>
          <p:nvPr/>
        </p:nvSpPr>
        <p:spPr>
          <a:xfrm>
            <a:off x="8307703" y="3389992"/>
            <a:ext cx="312949" cy="3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"/>
    </mc:Choice>
    <mc:Fallback xmlns="">
      <p:transition spd="slow" advTm="193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5A6311F-79CC-CC4D-93ED-B3EC10CFC21A}"/>
              </a:ext>
            </a:extLst>
          </p:cNvPr>
          <p:cNvSpPr/>
          <p:nvPr/>
        </p:nvSpPr>
        <p:spPr>
          <a:xfrm>
            <a:off x="51343" y="6037241"/>
            <a:ext cx="117535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u="sng" dirty="0">
                <a:solidFill>
                  <a:schemeClr val="hlink"/>
                </a:solidFill>
                <a:latin typeface="Google Sans"/>
              </a:rPr>
              <a:t>https://eutrophicationwatch.users.earthengine.app/view/global-eutrophication-watch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3B73836-B689-EF4A-898E-E452FE173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1" y="820759"/>
            <a:ext cx="8686800" cy="5001490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E9ECA07-9D5F-C942-A84B-6B167FB1CFD8}"/>
              </a:ext>
            </a:extLst>
          </p:cNvPr>
          <p:cNvSpPr/>
          <p:nvPr/>
        </p:nvSpPr>
        <p:spPr>
          <a:xfrm>
            <a:off x="57462" y="2019299"/>
            <a:ext cx="1968189" cy="584201"/>
          </a:xfrm>
          <a:prstGeom prst="rect">
            <a:avLst/>
          </a:prstGeom>
          <a:solidFill>
            <a:schemeClr val="accent6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ECC43-CFB0-4DB7-AD7F-0CC11D639B04}"/>
              </a:ext>
            </a:extLst>
          </p:cNvPr>
          <p:cNvSpPr txBox="1"/>
          <p:nvPr/>
        </p:nvSpPr>
        <p:spPr>
          <a:xfrm>
            <a:off x="51343" y="128488"/>
            <a:ext cx="11992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600" b="1" dirty="0">
                <a:solidFill>
                  <a:srgbClr val="3C4043"/>
                </a:solidFill>
                <a:latin typeface="Google Sans"/>
                <a:sym typeface="Google Sans"/>
              </a:rPr>
              <a:t>The Global Eutrophication Watch App: Regional Assessment</a:t>
            </a:r>
            <a:endParaRPr lang="en-GB" sz="3600" b="1" dirty="0">
              <a:solidFill>
                <a:srgbClr val="3C4043"/>
              </a:solidFill>
              <a:latin typeface="Google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410847-3D42-484C-9AA3-8F9016B7A0C3}"/>
              </a:ext>
            </a:extLst>
          </p:cNvPr>
          <p:cNvSpPr txBox="1"/>
          <p:nvPr/>
        </p:nvSpPr>
        <p:spPr>
          <a:xfrm>
            <a:off x="8867724" y="799153"/>
            <a:ext cx="309771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Eutrophication assessment in NOWPAP region using a regional dataset</a:t>
            </a:r>
          </a:p>
          <a:p>
            <a:pPr marL="342900" indent="-342900">
              <a:buAutoNum type="arabicPeriod"/>
            </a:pPr>
            <a:endParaRPr lang="en-GB" dirty="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r>
              <a:rPr lang="en-GB" sz="18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The dataset is based on a local algorithm developed to improve CHL retrievals in coastal regions highly influenced by </a:t>
            </a: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coloured dissolved organic matter and suspended sediments (</a:t>
            </a:r>
            <a:r>
              <a:rPr lang="en-US" sz="1800" kern="0" dirty="0" err="1">
                <a:solidFill>
                  <a:srgbClr val="666666"/>
                </a:solidFill>
                <a:latin typeface="Google Sans" panose="020B0604020202020204" charset="0"/>
              </a:rPr>
              <a:t>Siswanto</a:t>
            </a:r>
            <a:r>
              <a:rPr lang="en-US" sz="1800" kern="0" dirty="0">
                <a:solidFill>
                  <a:srgbClr val="666666"/>
                </a:solidFill>
                <a:latin typeface="Google Sans" panose="020B0604020202020204" charset="0"/>
              </a:rPr>
              <a:t> et al. 2011</a:t>
            </a:r>
            <a:r>
              <a:rPr lang="en-GB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005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55280842-2E4D-EF44-BD99-7DAEADE5E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13" y="1078917"/>
            <a:ext cx="5247649" cy="55510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668DA7-9E00-0340-952A-AA6C678F2135}"/>
              </a:ext>
            </a:extLst>
          </p:cNvPr>
          <p:cNvSpPr txBox="1"/>
          <p:nvPr/>
        </p:nvSpPr>
        <p:spPr>
          <a:xfrm>
            <a:off x="9040693" y="2062245"/>
            <a:ext cx="211423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NASA Standard</a:t>
            </a:r>
          </a:p>
          <a:p>
            <a:pPr algn="ctr"/>
            <a:r>
              <a:rPr lang="en-US" altLang="ja-JP" sz="1400" b="1" dirty="0">
                <a:solidFill>
                  <a:srgbClr val="00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case 1 water</a:t>
            </a:r>
            <a:endParaRPr lang="ja-JP" altLang="en-US" sz="1400" b="1" dirty="0">
              <a:solidFill>
                <a:srgbClr val="00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0080C5-A38C-254A-8ED7-0F121AFD4325}"/>
              </a:ext>
            </a:extLst>
          </p:cNvPr>
          <p:cNvSpPr txBox="1"/>
          <p:nvPr/>
        </p:nvSpPr>
        <p:spPr>
          <a:xfrm>
            <a:off x="6480175" y="2023866"/>
            <a:ext cx="256350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YOC and NASA Standard mixed for Case 2 water</a:t>
            </a:r>
            <a:endParaRPr lang="ja-JP" alt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BAB4FC0-3335-3048-9043-0CDFD07757B2}"/>
              </a:ext>
            </a:extLst>
          </p:cNvPr>
          <p:cNvCxnSpPr>
            <a:cxnSpLocks/>
          </p:cNvCxnSpPr>
          <p:nvPr/>
        </p:nvCxnSpPr>
        <p:spPr>
          <a:xfrm>
            <a:off x="8899943" y="1800591"/>
            <a:ext cx="0" cy="4671307"/>
          </a:xfrm>
          <a:prstGeom prst="line">
            <a:avLst/>
          </a:prstGeom>
          <a:ln w="3175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タイトル 1">
            <a:extLst>
              <a:ext uri="{FF2B5EF4-FFF2-40B4-BE49-F238E27FC236}">
                <a16:creationId xmlns:a16="http://schemas.microsoft.com/office/drawing/2014/main" id="{CD22D88C-DC69-C14D-B17D-7B445061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86" y="-52756"/>
            <a:ext cx="11184076" cy="149894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ja-JP" b="1" dirty="0">
                <a:solidFill>
                  <a:srgbClr val="3C4043"/>
                </a:solidFill>
                <a:latin typeface="Google Sans"/>
                <a:ea typeface="+mn-ea"/>
                <a:cs typeface="+mn-cs"/>
              </a:rPr>
              <a:t>Regional Satellite-derived CHL in the NOWPAP</a:t>
            </a:r>
            <a:endParaRPr lang="ja-JP" altLang="en-US" b="1" dirty="0">
              <a:solidFill>
                <a:srgbClr val="3C4043"/>
              </a:solidFill>
              <a:latin typeface="Google Sans"/>
              <a:ea typeface="+mn-ea"/>
              <a:cs typeface="+mn-cs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C6914A7-41BA-7D43-95B8-98DB84614EF4}"/>
              </a:ext>
            </a:extLst>
          </p:cNvPr>
          <p:cNvSpPr txBox="1"/>
          <p:nvPr/>
        </p:nvSpPr>
        <p:spPr>
          <a:xfrm>
            <a:off x="540687" y="1589020"/>
            <a:ext cx="4844113" cy="156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Satellite Sensors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b="1" dirty="0"/>
              <a:t>SeaWiFS</a:t>
            </a:r>
            <a:r>
              <a:rPr lang="en-US" altLang="ja-JP" sz="2400" dirty="0"/>
              <a:t> (1998-2007)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b="1" dirty="0"/>
              <a:t>MERIS</a:t>
            </a:r>
            <a:r>
              <a:rPr lang="en-US" altLang="ja-JP" sz="2400" dirty="0"/>
              <a:t> (2002-2012)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b="1" dirty="0"/>
              <a:t>MODIS-Aqua</a:t>
            </a:r>
            <a:r>
              <a:rPr lang="en-US" altLang="ja-JP" sz="2400" dirty="0"/>
              <a:t> (2002-present)</a:t>
            </a:r>
            <a:endParaRPr lang="ja-JP" altLang="en-US" sz="24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0769F9-6B88-1C4C-88AE-F45CED184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51" y="3344948"/>
            <a:ext cx="1140888" cy="128189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C9305EB-3E21-D54E-898B-30F3441C7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817" y="3344948"/>
            <a:ext cx="1376415" cy="128189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990D089-99CE-3A44-929E-DBCC649C1B07}"/>
              </a:ext>
            </a:extLst>
          </p:cNvPr>
          <p:cNvSpPr txBox="1"/>
          <p:nvPr/>
        </p:nvSpPr>
        <p:spPr>
          <a:xfrm>
            <a:off x="540686" y="4906277"/>
            <a:ext cx="4990163" cy="1565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Algorithm to estimate chlorophyll-a</a:t>
            </a:r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kumimoji="1" lang="en-US" altLang="ja-JP" sz="2400" dirty="0"/>
              <a:t>NASA Standard</a:t>
            </a:r>
            <a:endParaRPr lang="en-US" altLang="ja-JP" sz="2400" b="1" dirty="0"/>
          </a:p>
          <a:p>
            <a:pPr marL="380990" indent="-380990">
              <a:lnSpc>
                <a:spcPts val="2933"/>
              </a:lnSpc>
              <a:buFont typeface="Arial" panose="020B0604020202020204" pitchFamily="34" charset="0"/>
              <a:buChar char="•"/>
            </a:pPr>
            <a:r>
              <a:rPr lang="en-US" altLang="ja-JP" sz="2400" dirty="0">
                <a:solidFill>
                  <a:srgbClr val="FF0000"/>
                </a:solidFill>
              </a:rPr>
              <a:t>Y</a:t>
            </a:r>
            <a:r>
              <a:rPr lang="en-US" altLang="ja-JP" sz="2400" dirty="0"/>
              <a:t>ellow Sea Large Marine Ecosystem </a:t>
            </a:r>
          </a:p>
          <a:p>
            <a:pPr>
              <a:lnSpc>
                <a:spcPts val="2933"/>
              </a:lnSpc>
            </a:pPr>
            <a:r>
              <a:rPr lang="en-US" altLang="ja-JP" sz="2400" dirty="0">
                <a:solidFill>
                  <a:srgbClr val="FF0000"/>
                </a:solidFill>
              </a:rPr>
              <a:t>O</a:t>
            </a:r>
            <a:r>
              <a:rPr lang="en-US" altLang="ja-JP" sz="2400" dirty="0"/>
              <a:t>cean </a:t>
            </a:r>
            <a:r>
              <a:rPr lang="en-US" altLang="ja-JP" sz="2400" dirty="0">
                <a:solidFill>
                  <a:srgbClr val="FF0000"/>
                </a:solidFill>
              </a:rPr>
              <a:t>C</a:t>
            </a:r>
            <a:r>
              <a:rPr lang="en-US" altLang="ja-JP" sz="2400" dirty="0"/>
              <a:t>olor Project Algorithm (</a:t>
            </a:r>
            <a:r>
              <a:rPr lang="en-US" altLang="ja-JP" sz="2400" dirty="0">
                <a:solidFill>
                  <a:srgbClr val="FF0000"/>
                </a:solidFill>
              </a:rPr>
              <a:t>YOC</a:t>
            </a:r>
            <a:r>
              <a:rPr lang="en-US" altLang="ja-JP" sz="2400" dirty="0"/>
              <a:t>)</a:t>
            </a:r>
            <a:endParaRPr lang="ja-JP" altLang="en-US" sz="2400" dirty="0"/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E0E3203D-74B4-6A4E-97F5-4950D39CDBC6}"/>
              </a:ext>
            </a:extLst>
          </p:cNvPr>
          <p:cNvSpPr/>
          <p:nvPr/>
        </p:nvSpPr>
        <p:spPr>
          <a:xfrm rot="20700000">
            <a:off x="7289706" y="3875587"/>
            <a:ext cx="846247" cy="1198467"/>
          </a:xfrm>
          <a:prstGeom prst="ellips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1538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643</Words>
  <Application>Microsoft Office PowerPoint</Application>
  <PresentationFormat>Widescreen</PresentationFormat>
  <Paragraphs>80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Google Sans</vt:lpstr>
      <vt:lpstr>Google Sans Medium</vt:lpstr>
      <vt:lpstr>Arial</vt:lpstr>
      <vt:lpstr>Calibri</vt:lpstr>
      <vt:lpstr>Calibri Light</vt:lpstr>
      <vt:lpstr>Office Theme</vt:lpstr>
      <vt:lpstr>PowerPoint Presentation</vt:lpstr>
      <vt:lpstr>PowerPoint Presentation</vt:lpstr>
      <vt:lpstr>Coastal Eutrophication</vt:lpstr>
      <vt:lpstr>Global Eutrophication Watch</vt:lpstr>
      <vt:lpstr>Global Eutrophication Watch: Trend in Annual CHL Max</vt:lpstr>
      <vt:lpstr>Global Eutrophication Watch: 3-year Mean CHL</vt:lpstr>
      <vt:lpstr>PowerPoint Presentation</vt:lpstr>
      <vt:lpstr>PowerPoint Presentation</vt:lpstr>
      <vt:lpstr>Regional Satellite-derived CHL in the NOWPAP</vt:lpstr>
      <vt:lpstr>Regional efforts to improve satellite derived CHL</vt:lpstr>
      <vt:lpstr>Regional Satellite-derived CHL in the NOWPAP</vt:lpstr>
      <vt:lpstr>SGLI data ingesting in Google Earth Engine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satellite swath imagery</dc:title>
  <dc:creator>Elígio Maúre</dc:creator>
  <cp:lastModifiedBy>Elígio Maúre</cp:lastModifiedBy>
  <cp:revision>16</cp:revision>
  <dcterms:created xsi:type="dcterms:W3CDTF">2021-10-08T07:03:12Z</dcterms:created>
  <dcterms:modified xsi:type="dcterms:W3CDTF">2021-12-02T12:18:53Z</dcterms:modified>
</cp:coreProperties>
</file>